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handoutMasterIdLst>
    <p:handoutMasterId r:id="rId13"/>
  </p:handoutMasterIdLst>
  <p:sldIdLst>
    <p:sldId id="379" r:id="rId2"/>
    <p:sldId id="348" r:id="rId3"/>
    <p:sldId id="347" r:id="rId4"/>
    <p:sldId id="350" r:id="rId5"/>
    <p:sldId id="349" r:id="rId6"/>
    <p:sldId id="351" r:id="rId7"/>
    <p:sldId id="377" r:id="rId8"/>
    <p:sldId id="352" r:id="rId9"/>
    <p:sldId id="353" r:id="rId10"/>
    <p:sldId id="354"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33" autoAdjust="0"/>
    <p:restoredTop sz="96220" autoAdjust="0"/>
  </p:normalViewPr>
  <p:slideViewPr>
    <p:cSldViewPr>
      <p:cViewPr varScale="1">
        <p:scale>
          <a:sx n="102" d="100"/>
          <a:sy n="102" d="100"/>
        </p:scale>
        <p:origin x="12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52" d="100"/>
          <a:sy n="52" d="100"/>
        </p:scale>
        <p:origin x="-280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r>
              <a:rPr lang="en-US" dirty="0"/>
              <a:t>5-27-18 PM</a:t>
            </a: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B287F88-45EE-45D4-9D26-9D128B87E34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B8CA9B9B-8411-4300-AFCC-6B36FF3CDDB1}" type="datetimeFigureOut">
              <a:rPr lang="en-US" smtClean="0"/>
              <a:t>1/20/2020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00464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1 Kings 17 - Elijah and the widow of </a:t>
            </a:r>
            <a:r>
              <a:rPr lang="en-US" dirty="0" err="1"/>
              <a:t>Zarepheth</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Who else was involved in a miracle which involved food that was not </a:t>
            </a:r>
            <a:r>
              <a:rPr lang="en-US" sz="1200" b="1" i="1" dirty="0"/>
              <a:t>“exhausted”</a:t>
            </a:r>
            <a:r>
              <a:rPr lang="en-US" sz="1200" dirty="0"/>
              <a:t>? (1 Kings 17:14-16)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Philippians 2:13; Hebrews 13:20-21</a:t>
            </a:r>
            <a:endParaRPr lang="en-US" dirty="0"/>
          </a:p>
          <a:p>
            <a:endParaRPr lang="en-US" dirty="0"/>
          </a:p>
        </p:txBody>
      </p:sp>
    </p:spTree>
    <p:extLst>
      <p:ext uri="{BB962C8B-B14F-4D97-AF65-F5344CB8AC3E}">
        <p14:creationId xmlns:p14="http://schemas.microsoft.com/office/powerpoint/2010/main" val="868526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3882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John 12:37 - But though He had performed so many signs before them, yet they were not believing in Him.</a:t>
            </a:r>
          </a:p>
        </p:txBody>
      </p:sp>
    </p:spTree>
    <p:extLst>
      <p:ext uri="{BB962C8B-B14F-4D97-AF65-F5344CB8AC3E}">
        <p14:creationId xmlns:p14="http://schemas.microsoft.com/office/powerpoint/2010/main" val="46691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7252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64912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Was 5 loaves and 2 fish sufficient to feed the multitude? No, but Jesus expected them to start with that. </a:t>
            </a:r>
          </a:p>
          <a:p>
            <a:endParaRPr lang="en-US" dirty="0"/>
          </a:p>
        </p:txBody>
      </p:sp>
    </p:spTree>
    <p:extLst>
      <p:ext uri="{BB962C8B-B14F-4D97-AF65-F5344CB8AC3E}">
        <p14:creationId xmlns:p14="http://schemas.microsoft.com/office/powerpoint/2010/main" val="1859882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Was 5 loaves and 2 fish sufficient to feed the multitude? No, but Jesus expected them to start with that. </a:t>
            </a:r>
          </a:p>
          <a:p>
            <a:endParaRPr lang="en-US" dirty="0"/>
          </a:p>
        </p:txBody>
      </p:sp>
    </p:spTree>
    <p:extLst>
      <p:ext uri="{BB962C8B-B14F-4D97-AF65-F5344CB8AC3E}">
        <p14:creationId xmlns:p14="http://schemas.microsoft.com/office/powerpoint/2010/main" val="2585124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Bless: “</a:t>
            </a:r>
            <a:r>
              <a:rPr lang="en-US" dirty="0" err="1"/>
              <a:t>eulogeo</a:t>
            </a:r>
            <a:r>
              <a:rPr lang="en-US" dirty="0"/>
              <a:t>” - to speak well, bless or invoke a benediction. Literally - a good word. Remember Romans 12:14; 1 Peter 3:9</a:t>
            </a:r>
          </a:p>
        </p:txBody>
      </p:sp>
    </p:spTree>
    <p:extLst>
      <p:ext uri="{BB962C8B-B14F-4D97-AF65-F5344CB8AC3E}">
        <p14:creationId xmlns:p14="http://schemas.microsoft.com/office/powerpoint/2010/main" val="2016626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Bless: “</a:t>
            </a:r>
            <a:r>
              <a:rPr lang="en-US" dirty="0" err="1"/>
              <a:t>eulogeo</a:t>
            </a:r>
            <a:r>
              <a:rPr lang="en-US" dirty="0"/>
              <a:t>” - to speak well, bless or invoke a benediction. Literally - a good word. Remember Romans 12:14; 1 Peter 3:9</a:t>
            </a:r>
          </a:p>
        </p:txBody>
      </p:sp>
    </p:spTree>
    <p:extLst>
      <p:ext uri="{BB962C8B-B14F-4D97-AF65-F5344CB8AC3E}">
        <p14:creationId xmlns:p14="http://schemas.microsoft.com/office/powerpoint/2010/main" val="2783141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F864C-44C4-4000-952D-01F31BFB3FD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1392E06-C914-467E-9D4F-BD763EDA2DD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FBEFBAF-82E9-49AD-B2CF-7D154E024431}"/>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5" name="Footer Placeholder 4">
            <a:extLst>
              <a:ext uri="{FF2B5EF4-FFF2-40B4-BE49-F238E27FC236}">
                <a16:creationId xmlns:a16="http://schemas.microsoft.com/office/drawing/2014/main" id="{5AD8006A-94B1-44F7-972D-56767EDE3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E7BFAB-D84B-45E1-A0BD-2516AC14F8A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676678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7B869-BFB2-4C20-8AB1-46704BB3D1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F007DB-4F12-4428-9C48-5120DF0704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FA8DA-0E31-4CA6-BBFC-2467AAD1D30B}"/>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5" name="Footer Placeholder 4">
            <a:extLst>
              <a:ext uri="{FF2B5EF4-FFF2-40B4-BE49-F238E27FC236}">
                <a16:creationId xmlns:a16="http://schemas.microsoft.com/office/drawing/2014/main" id="{064974BD-9845-459A-9AAA-12731E2507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A71B0A-FDFB-4B2C-A9EC-2334C590013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030563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B5D73-1652-4A8E-B5A3-101523D7290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B7FB99-7425-444D-B602-01B672BCE8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EA9C5-552A-48A1-AB54-ED54209B3B48}"/>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5" name="Footer Placeholder 4">
            <a:extLst>
              <a:ext uri="{FF2B5EF4-FFF2-40B4-BE49-F238E27FC236}">
                <a16:creationId xmlns:a16="http://schemas.microsoft.com/office/drawing/2014/main" id="{1A83AAA3-4155-48FB-8F00-16DBE0C9C2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694EAE-CB3C-4DEF-A66D-583C7AAC92D8}"/>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237239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07FBE-061D-452C-A8A6-213063CFD6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3A3535-1708-499D-B5D2-7D8F9FD182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B06063-A112-49AB-80C8-504D99ECD771}"/>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5" name="Footer Placeholder 4">
            <a:extLst>
              <a:ext uri="{FF2B5EF4-FFF2-40B4-BE49-F238E27FC236}">
                <a16:creationId xmlns:a16="http://schemas.microsoft.com/office/drawing/2014/main" id="{6344C8D5-F898-4318-A76D-1FBD873291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76EC76-E8E8-4FFA-B671-7FA2F3EF5DE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431380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CABF-E3C1-431A-A69C-D4881CC43F0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5584226-69DA-4211-B2C8-C29FD05A4A6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FF82DB-B518-40FD-8A66-44B874C055FB}"/>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5" name="Footer Placeholder 4">
            <a:extLst>
              <a:ext uri="{FF2B5EF4-FFF2-40B4-BE49-F238E27FC236}">
                <a16:creationId xmlns:a16="http://schemas.microsoft.com/office/drawing/2014/main" id="{FCC1CCEE-725F-4745-837B-87EFB70E71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61522A-E0E6-406B-BF30-A7C7A57294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826481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C9BDC-6F21-4EF5-A8DD-E35E27EACA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968D5F-2AB6-42D3-A54E-AB3E6032517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AB07F-D5F7-402A-AE4E-027BF1CA912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108EDC-3863-43B9-93C7-37465DC73B28}"/>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6" name="Footer Placeholder 5">
            <a:extLst>
              <a:ext uri="{FF2B5EF4-FFF2-40B4-BE49-F238E27FC236}">
                <a16:creationId xmlns:a16="http://schemas.microsoft.com/office/drawing/2014/main" id="{A777D452-958D-4159-A9A4-16DD29680A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89654B6-1460-48B9-AC7E-592F68BAB276}"/>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289531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C848-926A-4FD3-A311-A100A2662BE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8ECD90-B4F0-4DFB-BB3D-F231020789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35A6C3A-033E-474B-AB97-D8291A04E7D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32B928-3A23-4FCA-AD1F-E45A467B54F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BDC8376-6FC6-4A11-B0DB-9A148E9C00E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80206F-8846-425C-A56E-16FFBA442014}"/>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8" name="Footer Placeholder 7">
            <a:extLst>
              <a:ext uri="{FF2B5EF4-FFF2-40B4-BE49-F238E27FC236}">
                <a16:creationId xmlns:a16="http://schemas.microsoft.com/office/drawing/2014/main" id="{6A45E89F-12CF-4561-A5F2-1E05783A306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EB4DFE4-927C-43B1-A061-5CB97FFB33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97121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E367-8DA0-4655-BCBC-F4280D8642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EF9592-AA3C-4CF8-A5DB-4D010195A438}"/>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4" name="Footer Placeholder 3">
            <a:extLst>
              <a:ext uri="{FF2B5EF4-FFF2-40B4-BE49-F238E27FC236}">
                <a16:creationId xmlns:a16="http://schemas.microsoft.com/office/drawing/2014/main" id="{3C2C9377-F93E-4515-852A-26470775515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AED076D-476B-42BA-8795-14FE6C1E6974}"/>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851573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A599B4-6AB2-4190-82B5-7667EE1E922A}"/>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3" name="Footer Placeholder 2">
            <a:extLst>
              <a:ext uri="{FF2B5EF4-FFF2-40B4-BE49-F238E27FC236}">
                <a16:creationId xmlns:a16="http://schemas.microsoft.com/office/drawing/2014/main" id="{1B8FBFB3-AD86-4E39-B8AE-B4EC1452815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9A4AF55-C114-4B60-9A20-56B00A11B3B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026777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83DA1-5CB8-405D-9613-8A9B7BC5664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842BB15-A24D-42E9-9CAE-BB827226301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F0849D-D3C3-462A-9751-4EAB0B9145E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180DD20-7A20-4574-98A4-427795876739}"/>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6" name="Footer Placeholder 5">
            <a:extLst>
              <a:ext uri="{FF2B5EF4-FFF2-40B4-BE49-F238E27FC236}">
                <a16:creationId xmlns:a16="http://schemas.microsoft.com/office/drawing/2014/main" id="{54D0ED2B-71C4-421A-9DB0-676E00C10B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C4572A-ADFC-4C53-BCA2-42BDF693BC4D}"/>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108415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F5C67-EEEC-4AB0-9653-0F80D6B1094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DD50D6D-5277-4324-AF23-5FAF007834E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5275657-2BF9-4761-96B6-50EE3CFCFAD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C3C3F7B-A4C8-4F9D-8165-BC5186EA0929}"/>
              </a:ext>
            </a:extLst>
          </p:cNvPr>
          <p:cNvSpPr>
            <a:spLocks noGrp="1"/>
          </p:cNvSpPr>
          <p:nvPr>
            <p:ph type="dt" sz="half" idx="10"/>
          </p:nvPr>
        </p:nvSpPr>
        <p:spPr/>
        <p:txBody>
          <a:bodyPr/>
          <a:lstStyle/>
          <a:p>
            <a:fld id="{40DA1498-92C7-4E4B-8045-C9195F453964}" type="datetimeFigureOut">
              <a:rPr lang="en-US" smtClean="0"/>
              <a:t>1/20/2020</a:t>
            </a:fld>
            <a:endParaRPr lang="en-US" dirty="0"/>
          </a:p>
        </p:txBody>
      </p:sp>
      <p:sp>
        <p:nvSpPr>
          <p:cNvPr id="6" name="Footer Placeholder 5">
            <a:extLst>
              <a:ext uri="{FF2B5EF4-FFF2-40B4-BE49-F238E27FC236}">
                <a16:creationId xmlns:a16="http://schemas.microsoft.com/office/drawing/2014/main" id="{DE696EA5-2FA2-464D-982F-C53E6426A84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911B398-191B-4AB1-86ED-00D0046EACF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058110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3445CA-54C1-4DDE-A216-DD2414E3F59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06395A-6879-4E93-B24E-067F88AC1D6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50FF5B-A6A6-4F0F-AA5D-3F0F69A43AE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0DA1498-92C7-4E4B-8045-C9195F453964}" type="datetimeFigureOut">
              <a:rPr lang="en-US" smtClean="0"/>
              <a:t>1/20/2020</a:t>
            </a:fld>
            <a:endParaRPr lang="en-US" dirty="0"/>
          </a:p>
        </p:txBody>
      </p:sp>
      <p:sp>
        <p:nvSpPr>
          <p:cNvPr id="5" name="Footer Placeholder 4">
            <a:extLst>
              <a:ext uri="{FF2B5EF4-FFF2-40B4-BE49-F238E27FC236}">
                <a16:creationId xmlns:a16="http://schemas.microsoft.com/office/drawing/2014/main" id="{FA798FAA-76CC-42EF-8BE0-466A41BBAB0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149FF02-6890-4E10-B958-1097AD32C6F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FEDF93-2BFD-41CA-ABC7-B039102F3792}" type="slidenum">
              <a:rPr lang="en-US" smtClean="0"/>
              <a:t>‹#›</a:t>
            </a:fld>
            <a:endParaRPr lang="en-US" dirty="0"/>
          </a:p>
        </p:txBody>
      </p:sp>
    </p:spTree>
    <p:extLst>
      <p:ext uri="{BB962C8B-B14F-4D97-AF65-F5344CB8AC3E}">
        <p14:creationId xmlns:p14="http://schemas.microsoft.com/office/powerpoint/2010/main" val="27866750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0AEF-1595-4419-801B-6E36A33BB8CF}"/>
              </a:ext>
            </a:extLst>
          </p:cNvPr>
          <p:cNvSpPr>
            <a:spLocks noGrp="1"/>
          </p:cNvSpPr>
          <p:nvPr>
            <p:ph type="ctrTitle"/>
          </p:nvPr>
        </p:nvSpPr>
        <p:spPr>
          <a:xfrm>
            <a:off x="705852" y="3330320"/>
            <a:ext cx="7732296" cy="3185487"/>
          </a:xfrm>
        </p:spPr>
        <p:txBody>
          <a:bodyPr vert="horz" wrap="square" lIns="0" tIns="0" rIns="0" bIns="0" rtlCol="0" anchor="t">
            <a:spAutoFit/>
          </a:bodyPr>
          <a:lstStyle/>
          <a:p>
            <a:pPr>
              <a:spcBef>
                <a:spcPts val="600"/>
              </a:spcBef>
              <a:spcAft>
                <a:spcPts val="600"/>
              </a:spcAft>
            </a:pPr>
            <a:r>
              <a:rPr lang="en-US" sz="4050" b="1" dirty="0">
                <a:solidFill>
                  <a:schemeClr val="bg1"/>
                </a:solidFill>
              </a:rPr>
              <a:t>Lesson 10 –</a:t>
            </a:r>
            <a:br>
              <a:rPr lang="en-US" sz="4050" b="1" dirty="0">
                <a:solidFill>
                  <a:schemeClr val="bg1"/>
                </a:solidFill>
              </a:rPr>
            </a:br>
            <a:r>
              <a:rPr lang="en-US" sz="4050" b="1" dirty="0">
                <a:solidFill>
                  <a:schemeClr val="bg1"/>
                </a:solidFill>
              </a:rPr>
              <a:t>Further Preaching In Galilee</a:t>
            </a:r>
            <a:br>
              <a:rPr lang="en-US" sz="4050" b="1" dirty="0">
                <a:solidFill>
                  <a:schemeClr val="bg1"/>
                </a:solidFill>
              </a:rPr>
            </a:br>
            <a:br>
              <a:rPr lang="en-US" sz="1200" b="1" dirty="0">
                <a:solidFill>
                  <a:schemeClr val="bg1"/>
                </a:solidFill>
              </a:rPr>
            </a:br>
            <a:br>
              <a:rPr lang="en-US" sz="1100" b="1" dirty="0">
                <a:solidFill>
                  <a:schemeClr val="accent4"/>
                </a:solidFill>
              </a:rPr>
            </a:br>
            <a:br>
              <a:rPr lang="en-US" sz="1800" b="1" dirty="0">
                <a:solidFill>
                  <a:schemeClr val="accent4"/>
                </a:solidFill>
              </a:rPr>
            </a:br>
            <a:r>
              <a:rPr lang="en-US" sz="1800" b="1" dirty="0">
                <a:solidFill>
                  <a:schemeClr val="accent4"/>
                </a:solidFill>
              </a:rPr>
              <a:t>The Feeding Of The 5000 – </a:t>
            </a:r>
            <a:r>
              <a:rPr lang="en-US" sz="1600" b="1" dirty="0">
                <a:solidFill>
                  <a:schemeClr val="accent4"/>
                </a:solidFill>
              </a:rPr>
              <a:t>Matthew 14:13-21; Mark 6:33-44; Luke 9:11-17; John 6:2-14</a:t>
            </a:r>
            <a:br>
              <a:rPr lang="en-US" sz="1600" b="1" dirty="0">
                <a:solidFill>
                  <a:schemeClr val="accent4"/>
                </a:solidFill>
              </a:rPr>
            </a:br>
            <a:r>
              <a:rPr lang="en-US" sz="1600" b="1" dirty="0">
                <a:solidFill>
                  <a:schemeClr val="accent4"/>
                </a:solidFill>
              </a:rPr>
              <a:t>Jesus Walking On The Water – Matthew 14:22-36; Mark 6:45-56; John 6:15-21</a:t>
            </a:r>
            <a:br>
              <a:rPr lang="en-US" sz="1600" dirty="0"/>
            </a:br>
            <a:br>
              <a:rPr lang="en-US" sz="1600" dirty="0">
                <a:solidFill>
                  <a:schemeClr val="tx1">
                    <a:lumMod val="75000"/>
                    <a:lumOff val="25000"/>
                  </a:schemeClr>
                </a:solidFill>
              </a:rPr>
            </a:br>
            <a:br>
              <a:rPr lang="en-US" sz="1800" b="1" dirty="0">
                <a:solidFill>
                  <a:schemeClr val="accent4"/>
                </a:solidFill>
              </a:rPr>
            </a:br>
            <a:r>
              <a:rPr lang="en-US" sz="2400" b="1" dirty="0">
                <a:solidFill>
                  <a:schemeClr val="bg1">
                    <a:lumMod val="85000"/>
                  </a:schemeClr>
                </a:solidFill>
              </a:rPr>
              <a:t>January 15, 2020</a:t>
            </a:r>
            <a:endParaRPr lang="en-US" b="1" dirty="0">
              <a:solidFill>
                <a:schemeClr val="bg1">
                  <a:lumMod val="85000"/>
                </a:schemeClr>
              </a:solidFill>
            </a:endParaRPr>
          </a:p>
        </p:txBody>
      </p:sp>
      <p:sp>
        <p:nvSpPr>
          <p:cNvPr id="4" name="Diamond 3">
            <a:extLst>
              <a:ext uri="{FF2B5EF4-FFF2-40B4-BE49-F238E27FC236}">
                <a16:creationId xmlns:a16="http://schemas.microsoft.com/office/drawing/2014/main" id="{1C59176D-59A8-4C02-B448-EE01232FB3E7}"/>
              </a:ext>
              <a:ext uri="{C183D7F6-B498-43B3-948B-1728B52AA6E4}">
                <adec:decorative xmlns:adec="http://schemas.microsoft.com/office/drawing/2017/decorative" val="1"/>
              </a:ext>
            </a:extLst>
          </p:cNvPr>
          <p:cNvSpPr/>
          <p:nvPr/>
        </p:nvSpPr>
        <p:spPr>
          <a:xfrm>
            <a:off x="3594239" y="881841"/>
            <a:ext cx="1955523" cy="1955523"/>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Segoe UI Light"/>
              <a:ea typeface="+mn-ea"/>
              <a:cs typeface="+mn-cs"/>
            </a:endParaRPr>
          </a:p>
        </p:txBody>
      </p:sp>
      <p:sp>
        <p:nvSpPr>
          <p:cNvPr id="5" name="Diamond 4">
            <a:extLst>
              <a:ext uri="{FF2B5EF4-FFF2-40B4-BE49-F238E27FC236}">
                <a16:creationId xmlns:a16="http://schemas.microsoft.com/office/drawing/2014/main" id="{A50B1817-3C7F-41BC-8557-7A00C928EE16}"/>
              </a:ext>
              <a:ext uri="{C183D7F6-B498-43B3-948B-1728B52AA6E4}">
                <adec:decorative xmlns:adec="http://schemas.microsoft.com/office/drawing/2017/decorative" val="1"/>
              </a:ext>
            </a:extLst>
          </p:cNvPr>
          <p:cNvSpPr/>
          <p:nvPr/>
        </p:nvSpPr>
        <p:spPr>
          <a:xfrm>
            <a:off x="3243943" y="9964"/>
            <a:ext cx="2656115" cy="2656115"/>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Segoe UI Light"/>
              <a:ea typeface="+mn-ea"/>
              <a:cs typeface="+mn-cs"/>
            </a:endParaRPr>
          </a:p>
        </p:txBody>
      </p:sp>
    </p:spTree>
    <p:extLst>
      <p:ext uri="{BB962C8B-B14F-4D97-AF65-F5344CB8AC3E}">
        <p14:creationId xmlns:p14="http://schemas.microsoft.com/office/powerpoint/2010/main" val="1360248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4809009"/>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 result: </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“They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all ate and were satisfied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(“to gorge (</a:t>
            </a:r>
            <a:r>
              <a:rPr kumimoji="0" lang="en-US" sz="2800" b="1" i="0" u="none" strike="noStrike" kern="1200" cap="none" spc="0" normalizeH="0" baseline="0" noProof="0" dirty="0">
                <a:ln>
                  <a:noFill/>
                </a:ln>
                <a:solidFill>
                  <a:srgbClr val="000000"/>
                </a:solidFill>
                <a:effectLst/>
                <a:uLnTx/>
                <a:uFillTx/>
                <a:latin typeface="Segoe UI Light"/>
                <a:ea typeface="+mn-ea"/>
                <a:cs typeface="+mn-cs"/>
              </a:rPr>
              <a:t>supply food in abundance</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Vine); (6:42; Matthew 5:6; Philippians 4:12)</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They ended with more than what they started with. </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“They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picked up twelve full baskets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of the broken pieces, and also of the fish.”</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(6:43)</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Jesus made what they found they had, accomplish far </a:t>
            </a:r>
            <a:r>
              <a:rPr kumimoji="0" lang="en-US" sz="2800" b="1" i="0" u="none" strike="noStrike" kern="1200" cap="none" spc="0" normalizeH="0" baseline="0" noProof="0" dirty="0">
                <a:ln>
                  <a:noFill/>
                </a:ln>
                <a:solidFill>
                  <a:srgbClr val="000000"/>
                </a:solidFill>
                <a:effectLst/>
                <a:uLnTx/>
                <a:uFillTx/>
                <a:latin typeface="Segoe UI Light"/>
                <a:ea typeface="+mn-ea"/>
                <a:cs typeface="+mn-cs"/>
              </a:rPr>
              <a:t>beyond what they thought possible</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(Ephesians 3:20-21; 2 Corinthians 9:8-12)</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Does Ephesians 3:20-21 still have application today?</a:t>
            </a:r>
          </a:p>
        </p:txBody>
      </p:sp>
      <p:sp>
        <p:nvSpPr>
          <p:cNvPr id="12" name="Title 1">
            <a:extLst>
              <a:ext uri="{FF2B5EF4-FFF2-40B4-BE49-F238E27FC236}">
                <a16:creationId xmlns:a16="http://schemas.microsoft.com/office/drawing/2014/main" id="{2C982AC4-B95E-40B9-AFBC-3EF8C8940F92}"/>
              </a:ext>
            </a:extLst>
          </p:cNvPr>
          <p:cNvSpPr txBox="1">
            <a:spLocks/>
          </p:cNvSpPr>
          <p:nvPr/>
        </p:nvSpPr>
        <p:spPr>
          <a:xfrm>
            <a:off x="1010434" y="264862"/>
            <a:ext cx="7159792"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Feeding Of The Five Thousand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14:13-21; </a:t>
            </a: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Mark 6:33-44</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 Luke 9:11-17; John 6:2-14</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spTree>
    <p:extLst>
      <p:ext uri="{BB962C8B-B14F-4D97-AF65-F5344CB8AC3E}">
        <p14:creationId xmlns:p14="http://schemas.microsoft.com/office/powerpoint/2010/main" val="1873074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 calcmode="lin" valueType="num">
                                      <p:cBhvr additive="base">
                                        <p:cTn id="7"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5">
                                            <p:txEl>
                                              <p:pRg st="1" end="1"/>
                                            </p:txEl>
                                          </p:spTgt>
                                        </p:tgtEl>
                                        <p:attrNameLst>
                                          <p:attrName>style.visibility</p:attrName>
                                        </p:attrNameLst>
                                      </p:cBhvr>
                                      <p:to>
                                        <p:strVal val="visible"/>
                                      </p:to>
                                    </p:set>
                                    <p:anim calcmode="lin" valueType="num">
                                      <p:cBhvr additive="base">
                                        <p:cTn id="13" dur="500" fill="hold"/>
                                        <p:tgtEl>
                                          <p:spTgt spid="4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5">
                                            <p:txEl>
                                              <p:pRg st="2" end="2"/>
                                            </p:txEl>
                                          </p:spTgt>
                                        </p:tgtEl>
                                        <p:attrNameLst>
                                          <p:attrName>style.visibility</p:attrName>
                                        </p:attrNameLst>
                                      </p:cBhvr>
                                      <p:to>
                                        <p:strVal val="visible"/>
                                      </p:to>
                                    </p:set>
                                    <p:anim calcmode="lin" valueType="num">
                                      <p:cBhvr additive="base">
                                        <p:cTn id="19" dur="500" fill="hold"/>
                                        <p:tgtEl>
                                          <p:spTgt spid="4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5">
                                            <p:txEl>
                                              <p:pRg st="3" end="3"/>
                                            </p:txEl>
                                          </p:spTgt>
                                        </p:tgtEl>
                                        <p:attrNameLst>
                                          <p:attrName>style.visibility</p:attrName>
                                        </p:attrNameLst>
                                      </p:cBhvr>
                                      <p:to>
                                        <p:strVal val="visible"/>
                                      </p:to>
                                    </p:set>
                                    <p:anim calcmode="lin" valueType="num">
                                      <p:cBhvr additive="base">
                                        <p:cTn id="25" dur="500" fill="hold"/>
                                        <p:tgtEl>
                                          <p:spTgt spid="4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5">
                                            <p:txEl>
                                              <p:pRg st="4" end="4"/>
                                            </p:txEl>
                                          </p:spTgt>
                                        </p:tgtEl>
                                        <p:attrNameLst>
                                          <p:attrName>style.visibility</p:attrName>
                                        </p:attrNameLst>
                                      </p:cBhvr>
                                      <p:to>
                                        <p:strVal val="visible"/>
                                      </p:to>
                                    </p:set>
                                    <p:anim calcmode="lin" valueType="num">
                                      <p:cBhvr additive="base">
                                        <p:cTn id="31" dur="500" fill="hold"/>
                                        <p:tgtEl>
                                          <p:spTgt spid="4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5">
                                            <p:txEl>
                                              <p:pRg st="5" end="5"/>
                                            </p:txEl>
                                          </p:spTgt>
                                        </p:tgtEl>
                                        <p:attrNameLst>
                                          <p:attrName>style.visibility</p:attrName>
                                        </p:attrNameLst>
                                      </p:cBhvr>
                                      <p:to>
                                        <p:strVal val="visible"/>
                                      </p:to>
                                    </p:set>
                                    <p:anim calcmode="lin" valueType="num">
                                      <p:cBhvr additive="base">
                                        <p:cTn id="37" dur="500" fill="hold"/>
                                        <p:tgtEl>
                                          <p:spTgt spid="4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576042" y="264862"/>
            <a:ext cx="5997780"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Return Of The Twelve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 Mark 6:30-32; Luke 9:10; John 6:1</a:t>
            </a: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267032"/>
            <a:ext cx="8801100" cy="5270674"/>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600" b="0" i="1" u="none" strike="noStrike" kern="1200" cap="none" spc="0" normalizeH="0" baseline="0" noProof="0" dirty="0">
                <a:ln>
                  <a:noFill/>
                </a:ln>
                <a:solidFill>
                  <a:srgbClr val="000000"/>
                </a:solidFill>
                <a:effectLst/>
                <a:uLnTx/>
                <a:uFillTx/>
                <a:latin typeface="Segoe UI Light"/>
                <a:ea typeface="+mn-ea"/>
                <a:cs typeface="+mn-cs"/>
              </a:rPr>
              <a:t>“His disciples … came and took away his body and laid it in a tomb.” </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(Mark 6:29)</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600" b="0" i="1" u="none" strike="noStrike" kern="1200" cap="none" spc="0" normalizeH="0" baseline="0" noProof="0" dirty="0">
                <a:ln>
                  <a:noFill/>
                </a:ln>
                <a:solidFill>
                  <a:srgbClr val="000000"/>
                </a:solidFill>
                <a:effectLst/>
                <a:uLnTx/>
                <a:uFillTx/>
                <a:latin typeface="Segoe UI Light"/>
                <a:ea typeface="+mn-ea"/>
                <a:cs typeface="+mn-cs"/>
              </a:rPr>
              <a:t>“Now when Jesus heard about John, He withdrew from there in a boat to a secluded place by Himself.”</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a:t>
            </a:r>
            <a:br>
              <a:rPr kumimoji="0" lang="en-US" sz="2600" b="0" i="0" u="none" strike="noStrike" kern="1200" cap="none" spc="0" normalizeH="0" baseline="0" noProof="0" dirty="0">
                <a:ln>
                  <a:noFill/>
                </a:ln>
                <a:solidFill>
                  <a:srgbClr val="000000"/>
                </a:solidFill>
                <a:effectLst/>
                <a:uLnTx/>
                <a:uFillTx/>
                <a:latin typeface="Segoe UI Light"/>
                <a:ea typeface="+mn-ea"/>
                <a:cs typeface="+mn-cs"/>
              </a:rPr>
            </a:br>
            <a:r>
              <a:rPr kumimoji="0" lang="en-US" sz="2600" b="0" i="0" u="none" strike="noStrike" kern="1200" cap="none" spc="0" normalizeH="0" baseline="0" noProof="0" dirty="0">
                <a:ln>
                  <a:noFill/>
                </a:ln>
                <a:solidFill>
                  <a:srgbClr val="000000"/>
                </a:solidFill>
                <a:effectLst/>
                <a:uLnTx/>
                <a:uFillTx/>
                <a:latin typeface="Segoe UI Light"/>
                <a:ea typeface="+mn-ea"/>
                <a:cs typeface="+mn-cs"/>
              </a:rPr>
              <a:t>(Matthew 14:13)</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The apostles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gathered together with Jesus; and they reported to Him all that they done and taught</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(Mark 6:30)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they </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gave an account to Him</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of all that they had done.” </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(Luke 9:10)</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Jesus exhorted them to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come away by yourselves to a secluded place and rest a while</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(For there were many people coming and going, and they did not even have time to eat.) </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They went away in a boat to a secluded place by themselves</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(Mark 6:31-32)</a:t>
            </a:r>
          </a:p>
        </p:txBody>
      </p:sp>
    </p:spTree>
    <p:extLst>
      <p:ext uri="{BB962C8B-B14F-4D97-AF65-F5344CB8AC3E}">
        <p14:creationId xmlns:p14="http://schemas.microsoft.com/office/powerpoint/2010/main" val="2468223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010434" y="264862"/>
            <a:ext cx="7159792"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Feeding Of The Five Thousand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14:13-21; Mark 6:33-44; Luke 9:11-17; </a:t>
            </a:r>
            <a:r>
              <a:rPr kumimoji="0" lang="en-US" sz="2000" b="1" i="0" u="none" strike="noStrike" kern="1200" cap="none" spc="0" normalizeH="0" baseline="0" noProof="0" dirty="0">
                <a:ln>
                  <a:noFill/>
                </a:ln>
                <a:solidFill>
                  <a:srgbClr val="FF0000"/>
                </a:solidFill>
                <a:effectLst/>
                <a:uLnTx/>
                <a:uFillTx/>
                <a:latin typeface="Century Gothic"/>
                <a:ea typeface="+mj-ea"/>
                <a:cs typeface="+mj-cs"/>
              </a:rPr>
              <a:t>John 6:2-14</a:t>
            </a:r>
            <a:endParaRPr kumimoji="0" lang="en-US" sz="2000" b="0" i="0" u="none" strike="noStrike" kern="1200" cap="none" spc="0" normalizeH="0" baseline="0" noProof="0" dirty="0">
              <a:ln>
                <a:noFill/>
              </a:ln>
              <a:solidFill>
                <a:srgbClr val="FF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71451" y="1135052"/>
            <a:ext cx="8801100" cy="5670783"/>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A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large crowd followed</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Jesus to the other side of the Sea of Galilee because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they saw the signs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which He was performing on those who were sick.”</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(John 6:1)</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Signs</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 attesting miracles.“ That by which a person or thing is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distinguished from others</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(Thayer) (cf. verses 14, 26, 30; John 3:2;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12:37;</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20:30-31;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Acts 2:22</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Hebrews 2:2-4)</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Mark adds that in fact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“many recognized them and ran there together on foot from all the cities, and </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got there ahead of them</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(Mark 6:33)</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John (6:5-6) notes that while the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large crowed was coming to Him</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He said to Philip, ‘</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Where are we to buy bread, so that they may eat</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This He was saying to test him, for </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He Himself knew what He was intending to do</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p>
        </p:txBody>
      </p:sp>
    </p:spTree>
    <p:extLst>
      <p:ext uri="{BB962C8B-B14F-4D97-AF65-F5344CB8AC3E}">
        <p14:creationId xmlns:p14="http://schemas.microsoft.com/office/powerpoint/2010/main" val="3387888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411479" y="1540402"/>
            <a:ext cx="8275321" cy="3969805"/>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“When Jesus went ashore, He saw a large crowd, and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 felt compassion for them</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because they were like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sheep without a shepherd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and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 began to teach them many things</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Mark 6:34)</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Luke adds,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“But the crowds were aware of this and followed Him; and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welcoming them</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 began speaking to them about the kingdom of God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and curing those who had need of healing.”</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(Luke 9:11)</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Compassion led Jesus to do what?</a:t>
            </a:r>
          </a:p>
        </p:txBody>
      </p:sp>
      <p:cxnSp>
        <p:nvCxnSpPr>
          <p:cNvPr id="3" name="Straight Arrow Connector 2">
            <a:extLst>
              <a:ext uri="{FF2B5EF4-FFF2-40B4-BE49-F238E27FC236}">
                <a16:creationId xmlns:a16="http://schemas.microsoft.com/office/drawing/2014/main" id="{06011FB9-75ED-441E-9894-76CF4C3D0F18}"/>
              </a:ext>
            </a:extLst>
          </p:cNvPr>
          <p:cNvCxnSpPr>
            <a:cxnSpLocks/>
          </p:cNvCxnSpPr>
          <p:nvPr/>
        </p:nvCxnSpPr>
        <p:spPr>
          <a:xfrm>
            <a:off x="2262433" y="3237130"/>
            <a:ext cx="3498287" cy="99660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6417AEF-CC10-46BF-BBD3-0AAC7D7CE146}"/>
              </a:ext>
            </a:extLst>
          </p:cNvPr>
          <p:cNvCxnSpPr/>
          <p:nvPr/>
        </p:nvCxnSpPr>
        <p:spPr>
          <a:xfrm>
            <a:off x="1371600" y="3237130"/>
            <a:ext cx="176784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656943F-8F43-4A24-949D-133D5770B9AB}"/>
              </a:ext>
            </a:extLst>
          </p:cNvPr>
          <p:cNvCxnSpPr>
            <a:cxnSpLocks/>
          </p:cNvCxnSpPr>
          <p:nvPr/>
        </p:nvCxnSpPr>
        <p:spPr>
          <a:xfrm>
            <a:off x="4876800" y="4508647"/>
            <a:ext cx="233881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A0E50A74-9871-48AB-B3CA-4EB69A44A024}"/>
              </a:ext>
            </a:extLst>
          </p:cNvPr>
          <p:cNvSpPr txBox="1">
            <a:spLocks/>
          </p:cNvSpPr>
          <p:nvPr/>
        </p:nvSpPr>
        <p:spPr>
          <a:xfrm>
            <a:off x="1010434" y="264862"/>
            <a:ext cx="7159792"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Feeding Of The Five Thousand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14:13-21; Mark 6:33-44; Luke 9:11-17; John 6:2-14</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spTree>
    <p:extLst>
      <p:ext uri="{BB962C8B-B14F-4D97-AF65-F5344CB8AC3E}">
        <p14:creationId xmlns:p14="http://schemas.microsoft.com/office/powerpoint/2010/main" val="453186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248175"/>
            <a:ext cx="8801100" cy="5470728"/>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srgbClr val="000000"/>
                </a:solidFill>
                <a:effectLst/>
                <a:uLnTx/>
                <a:uFillTx/>
                <a:latin typeface="Segoe UI Light"/>
                <a:ea typeface="+mn-ea"/>
                <a:cs typeface="+mn-cs"/>
              </a:rPr>
              <a:t>It’s late in the day (</a:t>
            </a:r>
            <a:r>
              <a:rPr kumimoji="0" lang="en-US" sz="27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700" b="1" i="1" u="none" strike="noStrike" kern="1200" cap="none" spc="0" normalizeH="0" baseline="0" noProof="0" dirty="0">
                <a:ln>
                  <a:noFill/>
                </a:ln>
                <a:solidFill>
                  <a:srgbClr val="000000"/>
                </a:solidFill>
                <a:effectLst/>
                <a:uLnTx/>
                <a:uFillTx/>
                <a:latin typeface="Segoe UI Light"/>
                <a:ea typeface="+mn-ea"/>
                <a:cs typeface="+mn-cs"/>
              </a:rPr>
              <a:t>already quite late</a:t>
            </a:r>
            <a:r>
              <a:rPr kumimoji="0" lang="en-US" sz="27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700" b="0" i="0" u="none" strike="noStrike" kern="1200" cap="none" spc="0" normalizeH="0" baseline="0" noProof="0" dirty="0">
                <a:ln>
                  <a:noFill/>
                </a:ln>
                <a:solidFill>
                  <a:srgbClr val="000000"/>
                </a:solidFill>
                <a:effectLst/>
                <a:uLnTx/>
                <a:uFillTx/>
                <a:latin typeface="Segoe UI Light"/>
                <a:ea typeface="+mn-ea"/>
                <a:cs typeface="+mn-cs"/>
              </a:rPr>
              <a:t>, verse 35; </a:t>
            </a:r>
            <a:r>
              <a:rPr kumimoji="0" lang="en-US" sz="2700" b="0" i="1" u="none" strike="noStrike" kern="1200" cap="none" spc="0" normalizeH="0" baseline="0" noProof="0" dirty="0">
                <a:ln>
                  <a:noFill/>
                </a:ln>
                <a:solidFill>
                  <a:srgbClr val="000000"/>
                </a:solidFill>
                <a:effectLst/>
                <a:uLnTx/>
                <a:uFillTx/>
                <a:latin typeface="Segoe UI Light"/>
                <a:ea typeface="+mn-ea"/>
                <a:cs typeface="+mn-cs"/>
              </a:rPr>
              <a:t>“t</a:t>
            </a:r>
            <a:r>
              <a:rPr kumimoji="0" lang="en-US" sz="2700" b="1" i="1" u="none" strike="noStrike" kern="1200" cap="none" spc="0" normalizeH="0" baseline="0" noProof="0" dirty="0">
                <a:ln>
                  <a:noFill/>
                </a:ln>
                <a:solidFill>
                  <a:srgbClr val="000000"/>
                </a:solidFill>
                <a:effectLst/>
                <a:uLnTx/>
                <a:uFillTx/>
                <a:latin typeface="Segoe UI Light"/>
                <a:ea typeface="+mn-ea"/>
                <a:cs typeface="+mn-cs"/>
              </a:rPr>
              <a:t>he day was ending</a:t>
            </a:r>
            <a:r>
              <a:rPr kumimoji="0" lang="en-US" sz="27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700" b="0" i="0" u="none" strike="noStrike" kern="1200" cap="none" spc="0" normalizeH="0" baseline="0" noProof="0" dirty="0">
                <a:ln>
                  <a:noFill/>
                </a:ln>
                <a:solidFill>
                  <a:srgbClr val="000000"/>
                </a:solidFill>
                <a:effectLst/>
                <a:uLnTx/>
                <a:uFillTx/>
                <a:latin typeface="Segoe UI Light"/>
                <a:ea typeface="+mn-ea"/>
                <a:cs typeface="+mn-cs"/>
              </a:rPr>
              <a:t>, Luke 9:12) and in a desolate place and the disciples came to Jesus with their recommendation:</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7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700" b="1" i="1" u="none" strike="noStrike" kern="1200" cap="none" spc="0" normalizeH="0" baseline="0" noProof="0" dirty="0">
                <a:ln>
                  <a:noFill/>
                </a:ln>
                <a:solidFill>
                  <a:srgbClr val="000000"/>
                </a:solidFill>
                <a:effectLst/>
                <a:uLnTx/>
                <a:uFillTx/>
                <a:latin typeface="Segoe UI Light"/>
                <a:ea typeface="+mn-ea"/>
                <a:cs typeface="+mn-cs"/>
              </a:rPr>
              <a:t>send them away so that they may </a:t>
            </a:r>
            <a:r>
              <a:rPr kumimoji="0" lang="en-US" sz="2700" b="0" i="1" u="none" strike="noStrike" kern="1200" cap="none" spc="0" normalizeH="0" baseline="0" noProof="0" dirty="0">
                <a:ln>
                  <a:noFill/>
                </a:ln>
                <a:solidFill>
                  <a:srgbClr val="000000"/>
                </a:solidFill>
                <a:effectLst/>
                <a:uLnTx/>
                <a:uFillTx/>
                <a:latin typeface="Segoe UI Light"/>
                <a:ea typeface="+mn-ea"/>
                <a:cs typeface="+mn-cs"/>
              </a:rPr>
              <a:t>go into the surrounding countryside and villages and </a:t>
            </a:r>
            <a:r>
              <a:rPr kumimoji="0" lang="en-US" sz="2700" b="1" i="1" u="none" strike="noStrike" kern="1200" cap="none" spc="0" normalizeH="0" baseline="0" noProof="0" dirty="0">
                <a:ln>
                  <a:noFill/>
                </a:ln>
                <a:solidFill>
                  <a:srgbClr val="000000"/>
                </a:solidFill>
                <a:effectLst/>
                <a:uLnTx/>
                <a:uFillTx/>
                <a:latin typeface="Segoe UI Light"/>
                <a:ea typeface="+mn-ea"/>
                <a:cs typeface="+mn-cs"/>
              </a:rPr>
              <a:t>buy themselves something to eat</a:t>
            </a:r>
            <a:r>
              <a:rPr kumimoji="0" lang="en-US" sz="27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700" b="0" i="0" u="none" strike="noStrike" kern="1200" cap="none" spc="0" normalizeH="0" baseline="0" noProof="0" dirty="0">
                <a:ln>
                  <a:noFill/>
                </a:ln>
                <a:solidFill>
                  <a:srgbClr val="000000"/>
                </a:solidFill>
                <a:effectLst/>
                <a:uLnTx/>
                <a:uFillTx/>
                <a:latin typeface="Segoe UI Light"/>
                <a:ea typeface="+mn-ea"/>
                <a:cs typeface="+mn-cs"/>
              </a:rPr>
              <a:t> (verse 36)</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srgbClr val="000000"/>
                </a:solidFill>
                <a:effectLst/>
                <a:uLnTx/>
                <a:uFillTx/>
                <a:latin typeface="Segoe UI Light"/>
                <a:ea typeface="+mn-ea"/>
                <a:cs typeface="+mn-cs"/>
              </a:rPr>
              <a:t>Jesus is not only demonstrating His divine power to the multitude but teaching His disciples about being workers in His kingdom.</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srgbClr val="000000"/>
                </a:solidFill>
                <a:effectLst/>
                <a:uLnTx/>
                <a:uFillTx/>
                <a:latin typeface="Segoe UI Light"/>
                <a:ea typeface="+mn-ea"/>
                <a:cs typeface="+mn-cs"/>
              </a:rPr>
              <a:t>Remember</a:t>
            </a:r>
            <a:r>
              <a:rPr kumimoji="0" lang="en-US" sz="2700" b="1" i="0" u="none" strike="noStrike" kern="1200" cap="none" spc="0" normalizeH="0" baseline="0" noProof="0" dirty="0">
                <a:ln>
                  <a:noFill/>
                </a:ln>
                <a:solidFill>
                  <a:srgbClr val="000000"/>
                </a:solidFill>
                <a:effectLst/>
                <a:uLnTx/>
                <a:uFillTx/>
                <a:latin typeface="Segoe UI Light"/>
                <a:ea typeface="+mn-ea"/>
                <a:cs typeface="+mn-cs"/>
              </a:rPr>
              <a:t>, Jesus knows what He’s going to do </a:t>
            </a:r>
            <a:r>
              <a:rPr kumimoji="0" lang="en-US" sz="2700" b="0" i="0" u="none" strike="noStrike" kern="1200" cap="none" spc="0" normalizeH="0" baseline="0" noProof="0" dirty="0">
                <a:ln>
                  <a:noFill/>
                </a:ln>
                <a:solidFill>
                  <a:srgbClr val="000000"/>
                </a:solidFill>
                <a:effectLst/>
                <a:uLnTx/>
                <a:uFillTx/>
                <a:latin typeface="Segoe UI Light"/>
                <a:ea typeface="+mn-ea"/>
                <a:cs typeface="+mn-cs"/>
              </a:rPr>
              <a:t>(John 6:6) but He has some things to teach first. He said to them:</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700" b="0" i="1" u="none" strike="noStrike" kern="1200" cap="none" spc="0" normalizeH="0" baseline="0" noProof="0" dirty="0">
                <a:ln>
                  <a:noFill/>
                </a:ln>
                <a:solidFill>
                  <a:srgbClr val="000000"/>
                </a:solidFill>
                <a:effectLst/>
                <a:uLnTx/>
                <a:uFillTx/>
                <a:latin typeface="Segoe UI Light"/>
                <a:ea typeface="+mn-ea"/>
                <a:cs typeface="+mn-cs"/>
              </a:rPr>
              <a:t>“They do not need to go away; </a:t>
            </a:r>
            <a:r>
              <a:rPr kumimoji="0" lang="en-US" sz="2700" b="1" i="1" u="none" strike="noStrike" kern="1200" cap="none" spc="0" normalizeH="0" baseline="0" noProof="0" dirty="0">
                <a:ln>
                  <a:noFill/>
                </a:ln>
                <a:solidFill>
                  <a:srgbClr val="000000"/>
                </a:solidFill>
                <a:effectLst/>
                <a:uLnTx/>
                <a:uFillTx/>
                <a:latin typeface="Segoe UI Light"/>
                <a:ea typeface="+mn-ea"/>
                <a:cs typeface="+mn-cs"/>
              </a:rPr>
              <a:t>you give them something to eat</a:t>
            </a:r>
            <a:r>
              <a:rPr kumimoji="0" lang="en-US" sz="27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700" b="0" i="0" u="none" strike="noStrike" kern="1200" cap="none" spc="0" normalizeH="0" baseline="0" noProof="0" dirty="0">
                <a:ln>
                  <a:noFill/>
                </a:ln>
                <a:solidFill>
                  <a:srgbClr val="000000"/>
                </a:solidFill>
                <a:effectLst/>
                <a:uLnTx/>
                <a:uFillTx/>
                <a:latin typeface="Segoe UI Light"/>
                <a:ea typeface="+mn-ea"/>
                <a:cs typeface="+mn-cs"/>
              </a:rPr>
              <a:t> (Matthew 14:16; Mark 6:37)</a:t>
            </a:r>
          </a:p>
        </p:txBody>
      </p:sp>
      <p:sp>
        <p:nvSpPr>
          <p:cNvPr id="12" name="Title 1">
            <a:extLst>
              <a:ext uri="{FF2B5EF4-FFF2-40B4-BE49-F238E27FC236}">
                <a16:creationId xmlns:a16="http://schemas.microsoft.com/office/drawing/2014/main" id="{7318E61A-7AAB-4634-A2FA-E9212C9C448F}"/>
              </a:ext>
            </a:extLst>
          </p:cNvPr>
          <p:cNvSpPr txBox="1">
            <a:spLocks/>
          </p:cNvSpPr>
          <p:nvPr/>
        </p:nvSpPr>
        <p:spPr>
          <a:xfrm>
            <a:off x="1010434" y="264862"/>
            <a:ext cx="7159792"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Feeding Of The Five Thousand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14:13-21; </a:t>
            </a: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Mark 6:33-44</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 Luke 9:11-17; John 6:2-14</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spTree>
    <p:extLst>
      <p:ext uri="{BB962C8B-B14F-4D97-AF65-F5344CB8AC3E}">
        <p14:creationId xmlns:p14="http://schemas.microsoft.com/office/powerpoint/2010/main" val="332118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4378122"/>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What is the mindset of the disciples?</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Shall we go and spend two hundred denarii on bread and give them something to eat</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(verse 37)</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Jesus’ response: No!</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How many loaves do you have</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Go look</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(verse 38)</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Jesus expected His disciples to first consider what they could do and what they had available.</a:t>
            </a:r>
            <a:br>
              <a:rPr kumimoji="0" lang="en-US" sz="2800" b="0" i="0" u="none" strike="noStrike" kern="1200" cap="none" spc="0" normalizeH="0" baseline="0" noProof="0" dirty="0">
                <a:ln>
                  <a:noFill/>
                </a:ln>
                <a:solidFill>
                  <a:srgbClr val="000000"/>
                </a:solidFill>
                <a:effectLst/>
                <a:uLnTx/>
                <a:uFillTx/>
                <a:latin typeface="Segoe UI Light"/>
                <a:ea typeface="+mn-ea"/>
                <a:cs typeface="+mn-cs"/>
              </a:rPr>
            </a:br>
            <a:r>
              <a:rPr kumimoji="0" lang="en-US" sz="2800" b="0" i="0" u="none" strike="noStrike" kern="1200" cap="none" spc="0" normalizeH="0" baseline="0" noProof="0" dirty="0">
                <a:ln>
                  <a:noFill/>
                </a:ln>
                <a:solidFill>
                  <a:srgbClr val="000000"/>
                </a:solidFill>
                <a:effectLst/>
                <a:uLnTx/>
                <a:uFillTx/>
                <a:latin typeface="Segoe UI Light"/>
                <a:ea typeface="+mn-ea"/>
                <a:cs typeface="+mn-cs"/>
              </a:rPr>
              <a:t>(cf. 2 Corinthians 8:12)</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They didn’t know but they went and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found out</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and said,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“five loaves and two fish.”</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(verse 38)</a:t>
            </a:r>
          </a:p>
        </p:txBody>
      </p:sp>
      <p:sp>
        <p:nvSpPr>
          <p:cNvPr id="12" name="Title 1">
            <a:extLst>
              <a:ext uri="{FF2B5EF4-FFF2-40B4-BE49-F238E27FC236}">
                <a16:creationId xmlns:a16="http://schemas.microsoft.com/office/drawing/2014/main" id="{303E31D8-0860-41D2-91EB-140204C1925F}"/>
              </a:ext>
            </a:extLst>
          </p:cNvPr>
          <p:cNvSpPr txBox="1">
            <a:spLocks/>
          </p:cNvSpPr>
          <p:nvPr/>
        </p:nvSpPr>
        <p:spPr>
          <a:xfrm>
            <a:off x="1010434" y="264862"/>
            <a:ext cx="7159792"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Feeding Of The Five Thousand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14:13-21; </a:t>
            </a: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Mark 6:33-44</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 Luke 9:11-17; John 6:2-14</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spTree>
    <p:extLst>
      <p:ext uri="{BB962C8B-B14F-4D97-AF65-F5344CB8AC3E}">
        <p14:creationId xmlns:p14="http://schemas.microsoft.com/office/powerpoint/2010/main" val="3719534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5">
                                            <p:txEl>
                                              <p:pRg st="5" end="5"/>
                                            </p:txEl>
                                          </p:spTgt>
                                        </p:tgtEl>
                                        <p:attrNameLst>
                                          <p:attrName>style.visibility</p:attrName>
                                        </p:attrNameLst>
                                      </p:cBhvr>
                                      <p:to>
                                        <p:strVal val="visible"/>
                                      </p:to>
                                    </p:set>
                                    <p:animEffect transition="in" filter="fade">
                                      <p:cBhvr>
                                        <p:cTn id="32" dur="500"/>
                                        <p:tgtEl>
                                          <p:spTgt spid="4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2654573"/>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Use what God has blessed you with. Don’t focus on what you don’t have, realize what you do have, and use it to serve the Lord the best you can! (cf. Matthew 25:22-23)</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Could Jesus simply have spoken enough bread and fish into existence to feed the multitude?</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Yes, but He had these other lessons to teach.</a:t>
            </a:r>
          </a:p>
        </p:txBody>
      </p:sp>
      <p:sp>
        <p:nvSpPr>
          <p:cNvPr id="12" name="Title 1">
            <a:extLst>
              <a:ext uri="{FF2B5EF4-FFF2-40B4-BE49-F238E27FC236}">
                <a16:creationId xmlns:a16="http://schemas.microsoft.com/office/drawing/2014/main" id="{3504959A-6B91-450B-9877-FE5F6F1B3D62}"/>
              </a:ext>
            </a:extLst>
          </p:cNvPr>
          <p:cNvSpPr txBox="1">
            <a:spLocks/>
          </p:cNvSpPr>
          <p:nvPr/>
        </p:nvSpPr>
        <p:spPr>
          <a:xfrm>
            <a:off x="1010434" y="264862"/>
            <a:ext cx="7159792"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Feeding Of The Five Thousand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14:13-21; </a:t>
            </a: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Mark 6:33-44</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 Luke 9:11-17; John 6:2-14</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spTree>
    <p:extLst>
      <p:ext uri="{BB962C8B-B14F-4D97-AF65-F5344CB8AC3E}">
        <p14:creationId xmlns:p14="http://schemas.microsoft.com/office/powerpoint/2010/main" val="166151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4378122"/>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After commanding the multitude to sit in groups of fifties and hundreds (6:39-40),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looking up toward heaven</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blessed the food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(6:41). John adds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having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given thanks</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(6:11)</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Keep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looking up</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Recognize the Father as the source of all good things in life. (James 1:16-17;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every good thing given and every perfect gift is from above</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coming down from the Father of lights.”)</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In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“looking up toward heaven”</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there is:</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Praise, honor, thankfulness, and humility</a:t>
            </a:r>
          </a:p>
        </p:txBody>
      </p:sp>
      <p:sp>
        <p:nvSpPr>
          <p:cNvPr id="12" name="Title 1">
            <a:extLst>
              <a:ext uri="{FF2B5EF4-FFF2-40B4-BE49-F238E27FC236}">
                <a16:creationId xmlns:a16="http://schemas.microsoft.com/office/drawing/2014/main" id="{BD07BD5F-8F43-4AD5-9F6A-102A345B2908}"/>
              </a:ext>
            </a:extLst>
          </p:cNvPr>
          <p:cNvSpPr txBox="1">
            <a:spLocks/>
          </p:cNvSpPr>
          <p:nvPr/>
        </p:nvSpPr>
        <p:spPr>
          <a:xfrm>
            <a:off x="1010434" y="264862"/>
            <a:ext cx="7159792"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Feeding Of The Five Thousand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14:13-21; </a:t>
            </a: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Mark 6:33-44</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 Luke 9:11-17; John 6:2-14</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spTree>
    <p:extLst>
      <p:ext uri="{BB962C8B-B14F-4D97-AF65-F5344CB8AC3E}">
        <p14:creationId xmlns:p14="http://schemas.microsoft.com/office/powerpoint/2010/main" val="932125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312843"/>
            <a:ext cx="8801100" cy="5239896"/>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The role of the apostles wasn’t over:</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Jesus directed the apostles to serve to the multitude that which He distributed to them. </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“He blessed them and broke them, and </a:t>
            </a:r>
            <a:r>
              <a:rPr kumimoji="0" lang="en-US" sz="2400" b="1" i="1" u="none" strike="noStrike" kern="1200" cap="none" spc="0" normalizeH="0" baseline="0" noProof="0" dirty="0">
                <a:ln>
                  <a:noFill/>
                </a:ln>
                <a:solidFill>
                  <a:srgbClr val="000000"/>
                </a:solidFill>
                <a:effectLst/>
                <a:uLnTx/>
                <a:uFillTx/>
                <a:latin typeface="Segoe UI Light"/>
                <a:ea typeface="+mn-ea"/>
                <a:cs typeface="+mn-cs"/>
              </a:rPr>
              <a:t>kept giving them to the disciples to set before the people</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(6:41; Luke 9:16; cf. Matthew 14:19)</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Their role was one of service. (Matthew 20:26-28; </a:t>
            </a:r>
            <a:br>
              <a:rPr kumimoji="0" lang="en-US" sz="2400" b="0" i="0" u="none" strike="noStrike" kern="1200" cap="none" spc="0" normalizeH="0" baseline="0" noProof="0" dirty="0">
                <a:ln>
                  <a:noFill/>
                </a:ln>
                <a:solidFill>
                  <a:srgbClr val="000000"/>
                </a:solidFill>
                <a:effectLst/>
                <a:uLnTx/>
                <a:uFillTx/>
                <a:latin typeface="Segoe UI Light"/>
                <a:ea typeface="+mn-ea"/>
                <a:cs typeface="+mn-cs"/>
              </a:rPr>
            </a:br>
            <a:r>
              <a:rPr kumimoji="0" lang="en-US" sz="2400" b="0" i="0" u="none" strike="noStrike" kern="1200" cap="none" spc="0" normalizeH="0" baseline="0" noProof="0" dirty="0">
                <a:ln>
                  <a:noFill/>
                </a:ln>
                <a:solidFill>
                  <a:srgbClr val="000000"/>
                </a:solidFill>
                <a:effectLst/>
                <a:uLnTx/>
                <a:uFillTx/>
                <a:latin typeface="Segoe UI Light"/>
                <a:ea typeface="+mn-ea"/>
                <a:cs typeface="+mn-cs"/>
              </a:rPr>
              <a:t>John 13:14-17; Luke 22:26-28)</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This word is normally used in a spiritual sense!</a:t>
            </a:r>
          </a:p>
          <a:p>
            <a:pPr marL="685800" marR="0" lvl="1"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“To set before (one) in teaching.” (Thayer) (2 Timothy 2:2, </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1" i="1" u="none" strike="noStrike" kern="1200" cap="none" spc="0" normalizeH="0" baseline="0" noProof="0" dirty="0">
                <a:ln>
                  <a:noFill/>
                </a:ln>
                <a:solidFill>
                  <a:srgbClr val="000000"/>
                </a:solidFill>
                <a:effectLst/>
                <a:uLnTx/>
                <a:uFillTx/>
                <a:latin typeface="Segoe UI Light"/>
                <a:ea typeface="+mn-ea"/>
                <a:cs typeface="+mn-cs"/>
              </a:rPr>
              <a:t>entrust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a:t>
            </a:r>
            <a:r>
              <a:rPr kumimoji="0" lang="en-US" sz="2400" b="1" i="1" u="none" strike="noStrike" kern="1200" cap="none" spc="0" normalizeH="0" baseline="0" noProof="0" dirty="0">
                <a:ln>
                  <a:noFill/>
                </a:ln>
                <a:solidFill>
                  <a:srgbClr val="000000"/>
                </a:solidFill>
                <a:effectLst/>
                <a:uLnTx/>
                <a:uFillTx/>
                <a:latin typeface="Segoe UI Light"/>
                <a:ea typeface="+mn-ea"/>
                <a:cs typeface="+mn-cs"/>
              </a:rPr>
              <a:t>commit</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ASV; NKJV) </a:t>
            </a:r>
            <a:r>
              <a:rPr kumimoji="0" lang="en-US" sz="2400" b="1" i="1" u="none" strike="noStrike" kern="1200" cap="none" spc="0" normalizeH="0" baseline="0" noProof="0" dirty="0">
                <a:ln>
                  <a:noFill/>
                </a:ln>
                <a:solidFill>
                  <a:srgbClr val="000000"/>
                </a:solidFill>
                <a:effectLst/>
                <a:uLnTx/>
                <a:uFillTx/>
                <a:latin typeface="Segoe UI Light"/>
                <a:ea typeface="+mn-ea"/>
                <a:cs typeface="+mn-cs"/>
              </a:rPr>
              <a:t>these to faithful men</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Matthew 13:24, 31; Acts 17:3, 20:32)</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Jesus’ great commission to the apostles: (Matthew 28:18-20; Mark 16:15-16) in which He gave to the disciples that which they needed to </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1" i="1" u="none" strike="noStrike" kern="1200" cap="none" spc="0" normalizeH="0" baseline="0" noProof="0" dirty="0">
                <a:ln>
                  <a:noFill/>
                </a:ln>
                <a:solidFill>
                  <a:srgbClr val="000000"/>
                </a:solidFill>
                <a:effectLst/>
                <a:uLnTx/>
                <a:uFillTx/>
                <a:latin typeface="Segoe UI Light"/>
                <a:ea typeface="+mn-ea"/>
                <a:cs typeface="+mn-cs"/>
              </a:rPr>
              <a:t>set before the people</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in their preaching and teaching.</a:t>
            </a:r>
          </a:p>
        </p:txBody>
      </p:sp>
      <p:sp>
        <p:nvSpPr>
          <p:cNvPr id="12" name="Title 1">
            <a:extLst>
              <a:ext uri="{FF2B5EF4-FFF2-40B4-BE49-F238E27FC236}">
                <a16:creationId xmlns:a16="http://schemas.microsoft.com/office/drawing/2014/main" id="{37841F82-214E-4C21-8BA9-E8E825D0B81D}"/>
              </a:ext>
            </a:extLst>
          </p:cNvPr>
          <p:cNvSpPr txBox="1">
            <a:spLocks/>
          </p:cNvSpPr>
          <p:nvPr/>
        </p:nvSpPr>
        <p:spPr>
          <a:xfrm>
            <a:off x="1010434" y="264862"/>
            <a:ext cx="7159792"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entury Gothic"/>
                <a:ea typeface="+mj-ea"/>
                <a:cs typeface="+mj-cs"/>
              </a:rPr>
              <a:t>The Feeding Of The Five Thousand</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Matthew 14:13-21; </a:t>
            </a: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Mark 6:33-44</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 Luke 9:11-17; John 6:2-14</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spTree>
    <p:extLst>
      <p:ext uri="{BB962C8B-B14F-4D97-AF65-F5344CB8AC3E}">
        <p14:creationId xmlns:p14="http://schemas.microsoft.com/office/powerpoint/2010/main" val="1956614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5">
                                            <p:txEl>
                                              <p:pRg st="5" end="5"/>
                                            </p:txEl>
                                          </p:spTgt>
                                        </p:tgtEl>
                                        <p:attrNameLst>
                                          <p:attrName>style.visibility</p:attrName>
                                        </p:attrNameLst>
                                      </p:cBhvr>
                                      <p:to>
                                        <p:strVal val="visible"/>
                                      </p:to>
                                    </p:set>
                                    <p:animEffect transition="in" filter="fade">
                                      <p:cBhvr>
                                        <p:cTn id="32" dur="500"/>
                                        <p:tgtEl>
                                          <p:spTgt spid="4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455520_Project analysis, from 24Slides_SL_V1.potx" id="{55E7247F-78B2-40DB-9AFE-D4DD42FA8F09}" vid="{22E2FD65-A32D-4798-AF43-CE42F250BD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3105</TotalTime>
  <Words>1465</Words>
  <Application>Microsoft Office PowerPoint</Application>
  <PresentationFormat>On-screen Show (4:3)</PresentationFormat>
  <Paragraphs>78</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Century Gothic</vt:lpstr>
      <vt:lpstr>Segoe UI Light</vt:lpstr>
      <vt:lpstr>Office Theme</vt:lpstr>
      <vt:lpstr>Lesson 10 – Further Preaching In Galilee    The Feeding Of The 5000 – Matthew 14:13-21; Mark 6:33-44; Luke 9:11-17; John 6:2-14 Jesus Walking On The Water – Matthew 14:22-36; Mark 6:45-56; John 6:15-21   January 15, 2020</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(1-15-20)</dc:title>
  <dc:creator>Chris Simmons</dc:creator>
  <cp:lastModifiedBy>Richard Lidh</cp:lastModifiedBy>
  <cp:revision>5</cp:revision>
  <dcterms:created xsi:type="dcterms:W3CDTF">2011-11-13T00:33:04Z</dcterms:created>
  <dcterms:modified xsi:type="dcterms:W3CDTF">2020-01-21T01:47:07Z</dcterms:modified>
</cp:coreProperties>
</file>